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96" r:id="rId2"/>
    <p:sldId id="573" r:id="rId3"/>
    <p:sldId id="574" r:id="rId4"/>
    <p:sldId id="575" r:id="rId5"/>
    <p:sldId id="576" r:id="rId6"/>
    <p:sldId id="577" r:id="rId7"/>
    <p:sldId id="578" r:id="rId8"/>
    <p:sldId id="57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35F"/>
    <a:srgbClr val="000000"/>
    <a:srgbClr val="081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3" autoAdjust="0"/>
    <p:restoredTop sz="90866" autoAdjust="0"/>
  </p:normalViewPr>
  <p:slideViewPr>
    <p:cSldViewPr snapToGrid="0" snapToObjects="1">
      <p:cViewPr varScale="1">
        <p:scale>
          <a:sx n="61" d="100"/>
          <a:sy n="61" d="100"/>
        </p:scale>
        <p:origin x="169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6FCEF-A635-AF4A-B65D-DC09F72D06E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DD28F-9C60-AD4C-9F8A-9CB7DDC44CE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74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090E1-49D3-2843-A311-8D58736D8435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2EAA3-556C-7A42-A930-71FF5E2555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13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2EAA3-556C-7A42-A930-71FF5E2555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xph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51954"/>
            <a:ext cx="1571476" cy="157147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DBBAC7D-E23C-074A-A333-32DA51AA2431}" type="datetime1">
              <a:rPr lang="it-IT" smtClean="0"/>
              <a:t>18/07/2016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49C478-66E4-B748-8C2E-EBBAD70EA972}" type="datetime1">
              <a:rPr lang="it-IT" smtClean="0"/>
              <a:t>18/07/2016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3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 descr="xph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-18200"/>
            <a:ext cx="683568" cy="6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1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6AC8D0A-D2B9-C94B-A68B-1D61A76A6954}" type="datetime1">
              <a:rPr lang="it-IT" smtClean="0"/>
              <a:t>18/07/2016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7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3933-93EB-4143-9FFF-763034A1F6B9}" type="datetime1">
              <a:rPr lang="it-IT" smtClean="0"/>
              <a:t>18/07/2016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7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8F2C84-4855-8C4A-939A-88B9B0BC268F}" type="datetime1">
              <a:rPr lang="it-IT" smtClean="0"/>
              <a:t>18/07/2016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1756FF-4518-614D-B761-897EA50CA233}" type="datetime1">
              <a:rPr lang="it-IT" smtClean="0"/>
              <a:t>18/07/2016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10F5989-923B-9E49-85A0-07EE1FBAEF35}" type="datetime1">
              <a:rPr lang="it-IT" smtClean="0"/>
              <a:t>18/07/2016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9C89B9-2FB6-C94A-B392-70EC9CE793F2}" type="datetime1">
              <a:rPr lang="it-IT" smtClean="0"/>
              <a:t>18/07/2016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CD5F14-E58C-5342-85EF-9234E3CE7C5C}" type="datetime1">
              <a:rPr lang="it-IT" smtClean="0"/>
              <a:t>18/07/2016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3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3507"/>
            <a:ext cx="8229600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6669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40991"/>
            <a:ext cx="915751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1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094" y="6417852"/>
            <a:ext cx="843312" cy="43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magin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237312"/>
            <a:ext cx="1546928" cy="77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915063" y="6409386"/>
            <a:ext cx="1368544" cy="43779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6350" y="0"/>
            <a:ext cx="9150350" cy="63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8016" y="1490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38E280DA-B14F-CC4F-BCB5-BD52643537A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1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5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7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CDCZkT4nI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914801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/>
              <a:t>Master of Puppets </a:t>
            </a:r>
            <a:br>
              <a:rPr lang="en-US" sz="4000" dirty="0"/>
            </a:br>
            <a:r>
              <a:rPr lang="en-US" sz="2400" dirty="0" err="1"/>
              <a:t>MoPs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4298280"/>
            <a:ext cx="9241959" cy="1546122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Tommaso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Chiarandini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/>
              <a:t>  &lt;tommaso.chiarandini@mail.polimi.it&gt; 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Tommaso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Ciceri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/>
              <a:t>&lt;tommaso.ciceri@mail.polimi.it&gt;</a:t>
            </a:r>
          </a:p>
          <a:p>
            <a:r>
              <a:rPr lang="en-US" sz="1800" dirty="0">
                <a:solidFill>
                  <a:schemeClr val="tx1"/>
                </a:solidFill>
              </a:rPr>
              <a:t>Bianca Falcone  </a:t>
            </a:r>
            <a:r>
              <a:rPr lang="en-US" sz="1800" dirty="0"/>
              <a:t>&lt;bianca.falcone@mail.polimi.it&gt;</a:t>
            </a:r>
          </a:p>
          <a:p>
            <a:r>
              <a:rPr lang="en-US" sz="1800" dirty="0">
                <a:solidFill>
                  <a:schemeClr val="tx1"/>
                </a:solidFill>
              </a:rPr>
              <a:t>Virginia Galli</a:t>
            </a:r>
            <a:r>
              <a:rPr lang="en-US" sz="1800" dirty="0"/>
              <a:t>  &lt;virginia.galli@mail.polimi.it&gt;</a:t>
            </a:r>
            <a:endParaRPr lang="it-IT" sz="1800" dirty="0"/>
          </a:p>
          <a:p>
            <a:endParaRPr lang="en-US" sz="2000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-31751" y="3371850"/>
            <a:ext cx="9241959" cy="93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5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700" b="0" i="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Helvetica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Conference room DEIB</a:t>
            </a:r>
          </a:p>
          <a:p>
            <a:r>
              <a:rPr lang="en-US" sz="2000" smtClean="0"/>
              <a:t>July 16, </a:t>
            </a:r>
            <a:r>
              <a:rPr lang="en-US" sz="2000" dirty="0"/>
              <a:t>2016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548922" y="5844402"/>
            <a:ext cx="21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Politecnico di Milano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8026001" y="213163"/>
            <a:ext cx="1740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Team 9</a:t>
            </a:r>
          </a:p>
        </p:txBody>
      </p:sp>
    </p:spTree>
    <p:extLst>
      <p:ext uri="{BB962C8B-B14F-4D97-AF65-F5344CB8AC3E}">
        <p14:creationId xmlns:p14="http://schemas.microsoft.com/office/powerpoint/2010/main" val="63325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671212" y="-75516"/>
            <a:ext cx="7889132" cy="737004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Introduction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2030" y="998208"/>
            <a:ext cx="8229600" cy="1200243"/>
          </a:xfrm>
        </p:spPr>
        <p:txBody>
          <a:bodyPr>
            <a:normAutofit/>
          </a:bodyPr>
          <a:lstStyle/>
          <a:p>
            <a:r>
              <a:rPr lang="it-IT" dirty="0" err="1"/>
              <a:t>MoPs</a:t>
            </a:r>
            <a:r>
              <a:rPr lang="it-IT" dirty="0"/>
              <a:t> (Master of </a:t>
            </a:r>
            <a:r>
              <a:rPr lang="it-IT" dirty="0" err="1"/>
              <a:t>Puppets</a:t>
            </a:r>
            <a:r>
              <a:rPr lang="it-IT" dirty="0"/>
              <a:t>) </a:t>
            </a:r>
            <a:r>
              <a:rPr lang="it-IT" dirty="0" err="1"/>
              <a:t>is</a:t>
            </a:r>
            <a:r>
              <a:rPr lang="it-IT" dirty="0"/>
              <a:t>  a </a:t>
            </a:r>
            <a:r>
              <a:rPr lang="it-IT" dirty="0" err="1"/>
              <a:t>device</a:t>
            </a:r>
            <a:r>
              <a:rPr lang="it-IT" dirty="0"/>
              <a:t> for the </a:t>
            </a:r>
            <a:r>
              <a:rPr lang="it-IT" dirty="0" err="1"/>
              <a:t>Functional</a:t>
            </a:r>
            <a:r>
              <a:rPr lang="it-IT" dirty="0"/>
              <a:t> </a:t>
            </a:r>
            <a:r>
              <a:rPr lang="it-IT" dirty="0" err="1"/>
              <a:t>Electrical</a:t>
            </a:r>
            <a:r>
              <a:rPr lang="it-IT" dirty="0"/>
              <a:t> </a:t>
            </a:r>
            <a:r>
              <a:rPr lang="it-IT" dirty="0" err="1"/>
              <a:t>Stimulation</a:t>
            </a:r>
            <a:r>
              <a:rPr lang="it-IT" dirty="0"/>
              <a:t> (FES).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2</a:t>
            </a:fld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-690" t="460" r="17683" b="18340"/>
          <a:stretch/>
        </p:blipFill>
        <p:spPr>
          <a:xfrm>
            <a:off x="1943100" y="2027002"/>
            <a:ext cx="5314950" cy="389946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523479" y="5926466"/>
            <a:ext cx="246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masters</a:t>
            </a:r>
            <a:r>
              <a:rPr lang="it-IT" dirty="0"/>
              <a:t> </a:t>
            </a:r>
            <a:r>
              <a:rPr lang="it-IT" dirty="0" smtClean="0"/>
              <a:t>of </a:t>
            </a:r>
            <a:r>
              <a:rPr lang="it-IT" dirty="0" err="1" smtClean="0"/>
              <a:t>puppets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47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65764" y="-56070"/>
            <a:ext cx="7712629" cy="717551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FES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915241"/>
            <a:ext cx="8229600" cy="4525963"/>
          </a:xfrm>
        </p:spPr>
        <p:txBody>
          <a:bodyPr>
            <a:normAutofit/>
          </a:bodyPr>
          <a:lstStyle/>
          <a:p>
            <a:r>
              <a:rPr lang="it-IT" sz="2400" dirty="0" err="1" smtClean="0"/>
              <a:t>Uses</a:t>
            </a:r>
            <a:r>
              <a:rPr lang="it-IT" sz="2400" dirty="0" smtClean="0"/>
              <a:t> </a:t>
            </a:r>
            <a:r>
              <a:rPr lang="it-IT" sz="2400" dirty="0" err="1"/>
              <a:t>l</a:t>
            </a:r>
            <a:r>
              <a:rPr lang="it-IT" sz="2400" dirty="0" err="1" smtClean="0"/>
              <a:t>ow</a:t>
            </a:r>
            <a:r>
              <a:rPr lang="it-IT" sz="2400" dirty="0" smtClean="0"/>
              <a:t> </a:t>
            </a:r>
            <a:r>
              <a:rPr lang="it-IT" sz="2400" dirty="0" err="1"/>
              <a:t>energy</a:t>
            </a:r>
            <a:r>
              <a:rPr lang="it-IT" sz="2400" dirty="0"/>
              <a:t> </a:t>
            </a:r>
            <a:r>
              <a:rPr lang="it-IT" sz="2400" dirty="0" err="1"/>
              <a:t>electrical</a:t>
            </a:r>
            <a:r>
              <a:rPr lang="it-IT" sz="2400" dirty="0"/>
              <a:t> </a:t>
            </a:r>
            <a:r>
              <a:rPr lang="it-IT" sz="2400" dirty="0" err="1"/>
              <a:t>pulses</a:t>
            </a:r>
            <a:r>
              <a:rPr lang="it-IT" sz="2400" dirty="0"/>
              <a:t> to </a:t>
            </a:r>
            <a:r>
              <a:rPr lang="it-IT" sz="2400" dirty="0" err="1"/>
              <a:t>artificially</a:t>
            </a:r>
            <a:r>
              <a:rPr lang="it-IT" sz="2400" dirty="0"/>
              <a:t> generate body </a:t>
            </a:r>
            <a:r>
              <a:rPr lang="it-IT" sz="2400" dirty="0" err="1"/>
              <a:t>movements</a:t>
            </a:r>
            <a:r>
              <a:rPr lang="it-IT" sz="2400" dirty="0"/>
              <a:t>;</a:t>
            </a:r>
          </a:p>
          <a:p>
            <a:r>
              <a:rPr lang="it-IT" sz="2400" dirty="0" err="1" smtClean="0"/>
              <a:t>Employed</a:t>
            </a:r>
            <a:r>
              <a:rPr lang="it-IT" sz="2400" dirty="0" smtClean="0"/>
              <a:t> </a:t>
            </a:r>
            <a:r>
              <a:rPr lang="it-IT" sz="2400" dirty="0"/>
              <a:t>for the cure of </a:t>
            </a: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dirty="0" err="1"/>
              <a:t>motor</a:t>
            </a:r>
            <a:r>
              <a:rPr lang="it-IT" sz="2400" dirty="0"/>
              <a:t> </a:t>
            </a:r>
            <a:r>
              <a:rPr lang="it-IT" sz="2400" dirty="0" err="1"/>
              <a:t>disorder</a:t>
            </a:r>
            <a:r>
              <a:rPr lang="it-IT" sz="2400" dirty="0"/>
              <a:t> (</a:t>
            </a:r>
            <a:r>
              <a:rPr lang="it-IT" sz="2400" dirty="0" err="1"/>
              <a:t>drop</a:t>
            </a:r>
            <a:r>
              <a:rPr lang="it-IT" sz="2400" dirty="0"/>
              <a:t> </a:t>
            </a:r>
            <a:r>
              <a:rPr lang="it-IT" sz="2400" dirty="0" err="1"/>
              <a:t>foot</a:t>
            </a:r>
            <a:r>
              <a:rPr lang="it-IT" sz="2400" dirty="0"/>
              <a:t>, </a:t>
            </a:r>
            <a:r>
              <a:rPr lang="it-IT" sz="2400" dirty="0" err="1"/>
              <a:t>stroke</a:t>
            </a:r>
            <a:r>
              <a:rPr lang="it-IT" sz="2400" dirty="0"/>
              <a:t>, multiple </a:t>
            </a:r>
            <a:r>
              <a:rPr lang="it-IT" sz="2400" dirty="0" err="1"/>
              <a:t>sclerosis</a:t>
            </a:r>
            <a:r>
              <a:rPr lang="it-IT" sz="2400" dirty="0"/>
              <a:t>).</a:t>
            </a:r>
            <a:endParaRPr lang="it-IT" sz="2400" b="1" dirty="0"/>
          </a:p>
          <a:p>
            <a:pPr marL="0" indent="0">
              <a:buNone/>
            </a:pPr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3</a:t>
            </a:fld>
            <a:endParaRPr lang="en-US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1" y="3035027"/>
            <a:ext cx="8458887" cy="28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8762" y="-88719"/>
            <a:ext cx="7850221" cy="738958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Ulnar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nerve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021" y="947800"/>
            <a:ext cx="3445662" cy="281210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4</a:t>
            </a:fld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96212" y="678556"/>
            <a:ext cx="51694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Do you remember that annoying tingling when you bump </a:t>
            </a:r>
          </a:p>
          <a:p>
            <a:pPr algn="ctr"/>
            <a:r>
              <a:rPr lang="en-US" sz="2800" dirty="0"/>
              <a:t>your elbow ?</a:t>
            </a:r>
          </a:p>
          <a:p>
            <a:pPr algn="ctr"/>
            <a:r>
              <a:rPr lang="en-US" sz="2800" u="sng" dirty="0"/>
              <a:t>It’s the ulnar nerve</a:t>
            </a:r>
            <a:r>
              <a:rPr lang="en-US" sz="2800" dirty="0"/>
              <a:t>!</a:t>
            </a:r>
            <a:endParaRPr lang="it-IT" sz="28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93392"/>
            <a:ext cx="4254170" cy="301559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676307" y="4666840"/>
            <a:ext cx="433804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/>
              <a:t>Our</a:t>
            </a:r>
            <a:r>
              <a:rPr lang="it-IT" sz="2800" b="1" dirty="0"/>
              <a:t> idea for the </a:t>
            </a:r>
            <a:r>
              <a:rPr lang="it-IT" sz="2800" b="1" dirty="0" err="1"/>
              <a:t>stimolation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22563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2230" y="-46339"/>
            <a:ext cx="7412477" cy="67698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1"/>
                </a:solidFill>
              </a:rPr>
              <a:t>Hardware </a:t>
            </a:r>
            <a:r>
              <a:rPr lang="it-IT" dirty="0" err="1">
                <a:solidFill>
                  <a:schemeClr val="bg1"/>
                </a:solidFill>
              </a:rPr>
              <a:t>Setting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48712" y="933998"/>
            <a:ext cx="3181677" cy="436386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843594" y="5377308"/>
            <a:ext cx="1591911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400" dirty="0" err="1"/>
              <a:t>Zybo</a:t>
            </a:r>
            <a:r>
              <a:rPr lang="it-IT" sz="2400" dirty="0"/>
              <a:t> </a:t>
            </a:r>
            <a:r>
              <a:rPr lang="it-IT" sz="2400" dirty="0" err="1"/>
              <a:t>board</a:t>
            </a:r>
            <a:endParaRPr lang="it-IT" sz="24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983666" y="2941929"/>
            <a:ext cx="2052707" cy="120032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EMG </a:t>
            </a:r>
            <a:r>
              <a:rPr lang="it-IT" sz="2400" dirty="0" err="1"/>
              <a:t>sensor</a:t>
            </a:r>
            <a:r>
              <a:rPr lang="it-IT" sz="2400" dirty="0"/>
              <a:t> and </a:t>
            </a:r>
            <a:r>
              <a:rPr lang="it-IT" sz="2400" dirty="0" err="1"/>
              <a:t>its</a:t>
            </a:r>
            <a:r>
              <a:rPr lang="it-IT" sz="2400" dirty="0"/>
              <a:t> </a:t>
            </a:r>
            <a:r>
              <a:rPr lang="it-IT" sz="2400" dirty="0" err="1"/>
              <a:t>electrodes</a:t>
            </a:r>
            <a:r>
              <a:rPr lang="it-IT" sz="2400" dirty="0"/>
              <a:t> 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775759" y="4706767"/>
            <a:ext cx="909353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Relay</a:t>
            </a:r>
            <a:r>
              <a:rPr lang="it-IT" sz="2000" dirty="0"/>
              <a:t> 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62669" y="3460894"/>
            <a:ext cx="1881797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400" dirty="0" err="1" smtClean="0"/>
              <a:t>Power</a:t>
            </a:r>
            <a:r>
              <a:rPr lang="it-IT" sz="2400" dirty="0" smtClean="0"/>
              <a:t> Supply</a:t>
            </a:r>
            <a:endParaRPr lang="it-IT" sz="24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454044" y="1729345"/>
            <a:ext cx="1492588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400" dirty="0" err="1"/>
              <a:t>Electrodes</a:t>
            </a:r>
            <a:endParaRPr lang="it-IT" sz="2400" dirty="0"/>
          </a:p>
        </p:txBody>
      </p:sp>
      <p:cxnSp>
        <p:nvCxnSpPr>
          <p:cNvPr id="12" name="Connettore 2 11"/>
          <p:cNvCxnSpPr/>
          <p:nvPr/>
        </p:nvCxnSpPr>
        <p:spPr>
          <a:xfrm>
            <a:off x="1946632" y="2129916"/>
            <a:ext cx="994685" cy="381074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2044466" y="3637260"/>
            <a:ext cx="700177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2044466" y="3784234"/>
            <a:ext cx="896851" cy="224869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 flipV="1">
            <a:off x="1685112" y="3637260"/>
            <a:ext cx="2128345" cy="1254173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 flipV="1">
            <a:off x="4639550" y="4594192"/>
            <a:ext cx="0" cy="749921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>
            <a:off x="6228872" y="3582791"/>
            <a:ext cx="754794" cy="284208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 flipH="1" flipV="1">
            <a:off x="5138687" y="2267131"/>
            <a:ext cx="1844979" cy="987258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0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87" y="2025930"/>
            <a:ext cx="3383774" cy="2464483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61" y="1969329"/>
            <a:ext cx="3406091" cy="240085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4579924" y="2698862"/>
            <a:ext cx="2133600" cy="365125"/>
          </a:xfrm>
        </p:spPr>
        <p:txBody>
          <a:bodyPr/>
          <a:lstStyle/>
          <a:p>
            <a:fld id="{38E280DA-B14F-CC4F-BCB5-BD52643537A5}" type="slidenum">
              <a:rPr lang="en-US" smtClean="0"/>
              <a:t>6</a:t>
            </a:fld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204101" y="1122570"/>
            <a:ext cx="1717521" cy="70788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/>
              <a:t>EMG</a:t>
            </a:r>
            <a:r>
              <a:rPr lang="it-IT" sz="2000" dirty="0"/>
              <a:t> </a:t>
            </a:r>
          </a:p>
          <a:p>
            <a:pPr algn="ctr"/>
            <a:r>
              <a:rPr lang="it-IT" sz="2000" dirty="0"/>
              <a:t>data </a:t>
            </a:r>
            <a:r>
              <a:rPr lang="it-IT" sz="2000" dirty="0" err="1"/>
              <a:t>collection</a:t>
            </a:r>
            <a:endParaRPr lang="it-IT" sz="2000" dirty="0"/>
          </a:p>
        </p:txBody>
      </p:sp>
      <p:cxnSp>
        <p:nvCxnSpPr>
          <p:cNvPr id="11" name="Connettore 2 10"/>
          <p:cNvCxnSpPr/>
          <p:nvPr/>
        </p:nvCxnSpPr>
        <p:spPr>
          <a:xfrm>
            <a:off x="2059215" y="1456380"/>
            <a:ext cx="1968500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2256294" y="881494"/>
            <a:ext cx="168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ADC </a:t>
            </a:r>
            <a:r>
              <a:rPr lang="it-IT" sz="2000" dirty="0" err="1"/>
              <a:t>converter</a:t>
            </a:r>
            <a:endParaRPr lang="it-IT" sz="2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240214" y="1153348"/>
            <a:ext cx="2043445" cy="70788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/>
              <a:t>ZYBO</a:t>
            </a:r>
          </a:p>
          <a:p>
            <a:pPr algn="ctr"/>
            <a:r>
              <a:rPr lang="it-IT" sz="2000" dirty="0" err="1" smtClean="0"/>
              <a:t>Jupyter</a:t>
            </a:r>
            <a:r>
              <a:rPr lang="it-IT" sz="2000" dirty="0" smtClean="0"/>
              <a:t> Notebook</a:t>
            </a:r>
            <a:endParaRPr lang="it-IT" sz="2000" dirty="0"/>
          </a:p>
        </p:txBody>
      </p:sp>
      <p:cxnSp>
        <p:nvCxnSpPr>
          <p:cNvPr id="20" name="Connettore 1 19"/>
          <p:cNvCxnSpPr/>
          <p:nvPr/>
        </p:nvCxnSpPr>
        <p:spPr>
          <a:xfrm flipV="1">
            <a:off x="6363902" y="1443080"/>
            <a:ext cx="1924551" cy="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>
            <a:off x="8281666" y="1457538"/>
            <a:ext cx="6787" cy="64363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6314224" y="814793"/>
            <a:ext cx="193687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data analysis </a:t>
            </a:r>
            <a:r>
              <a:rPr lang="en-US" sz="2000" dirty="0" err="1" smtClean="0"/>
              <a:t>wrt</a:t>
            </a:r>
            <a:endParaRPr lang="en-US" sz="2000" dirty="0" smtClean="0"/>
          </a:p>
          <a:p>
            <a:pPr algn="ctr"/>
            <a:r>
              <a:rPr lang="en-US" sz="2000" dirty="0" smtClean="0"/>
              <a:t> 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threshold</a:t>
            </a:r>
            <a:endParaRPr lang="it-IT" sz="2000" dirty="0">
              <a:solidFill>
                <a:srgbClr val="FF0000"/>
              </a:solidFill>
            </a:endParaRPr>
          </a:p>
        </p:txBody>
      </p:sp>
      <p:cxnSp>
        <p:nvCxnSpPr>
          <p:cNvPr id="40" name="Connettore 1 39"/>
          <p:cNvCxnSpPr/>
          <p:nvPr/>
        </p:nvCxnSpPr>
        <p:spPr>
          <a:xfrm>
            <a:off x="7675427" y="4490413"/>
            <a:ext cx="0" cy="106204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/>
          <p:cNvCxnSpPr/>
          <p:nvPr/>
        </p:nvCxnSpPr>
        <p:spPr>
          <a:xfrm flipH="1">
            <a:off x="6978707" y="5552460"/>
            <a:ext cx="696720" cy="175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4780955" y="5352405"/>
            <a:ext cx="1943100" cy="40011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/>
              <a:t>Relay</a:t>
            </a:r>
            <a:endParaRPr lang="it-IT" sz="2000" b="1" dirty="0"/>
          </a:p>
        </p:txBody>
      </p:sp>
      <p:sp>
        <p:nvSpPr>
          <p:cNvPr id="46" name="CasellaDiTesto 45"/>
          <p:cNvSpPr txBox="1"/>
          <p:nvPr/>
        </p:nvSpPr>
        <p:spPr>
          <a:xfrm rot="5400000">
            <a:off x="7735641" y="48262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E/I</a:t>
            </a:r>
          </a:p>
        </p:txBody>
      </p:sp>
      <p:cxnSp>
        <p:nvCxnSpPr>
          <p:cNvPr id="48" name="Connettore 1 47"/>
          <p:cNvCxnSpPr/>
          <p:nvPr/>
        </p:nvCxnSpPr>
        <p:spPr>
          <a:xfrm>
            <a:off x="6021757" y="2861725"/>
            <a:ext cx="291729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/>
          <p:cNvSpPr txBox="1"/>
          <p:nvPr/>
        </p:nvSpPr>
        <p:spPr>
          <a:xfrm>
            <a:off x="6183480" y="241756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54" name="CasellaDiTesto 53"/>
          <p:cNvSpPr txBox="1"/>
          <p:nvPr/>
        </p:nvSpPr>
        <p:spPr>
          <a:xfrm>
            <a:off x="6206762" y="3125651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</a:t>
            </a:r>
          </a:p>
        </p:txBody>
      </p:sp>
      <p:cxnSp>
        <p:nvCxnSpPr>
          <p:cNvPr id="56" name="Connettore 2 55"/>
          <p:cNvCxnSpPr/>
          <p:nvPr/>
        </p:nvCxnSpPr>
        <p:spPr>
          <a:xfrm flipH="1">
            <a:off x="2686695" y="5554213"/>
            <a:ext cx="1949557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/>
          <p:cNvSpPr txBox="1"/>
          <p:nvPr/>
        </p:nvSpPr>
        <p:spPr>
          <a:xfrm>
            <a:off x="3095893" y="5644050"/>
            <a:ext cx="1098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 err="1"/>
              <a:t>biphasic</a:t>
            </a:r>
            <a:r>
              <a:rPr lang="it-IT" sz="2000" dirty="0"/>
              <a:t> </a:t>
            </a:r>
          </a:p>
          <a:p>
            <a:pPr algn="ctr"/>
            <a:r>
              <a:rPr lang="it-IT" sz="2000" dirty="0" err="1"/>
              <a:t>fz</a:t>
            </a:r>
            <a:r>
              <a:rPr lang="it-IT" sz="2000" dirty="0"/>
              <a:t>=40Hz </a:t>
            </a:r>
          </a:p>
        </p:txBody>
      </p:sp>
      <p:sp>
        <p:nvSpPr>
          <p:cNvPr id="58" name="CasellaDiTesto 57"/>
          <p:cNvSpPr txBox="1"/>
          <p:nvPr/>
        </p:nvSpPr>
        <p:spPr>
          <a:xfrm>
            <a:off x="763603" y="5233045"/>
            <a:ext cx="1745607" cy="70788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 err="1"/>
              <a:t>Electrodes</a:t>
            </a:r>
            <a:endParaRPr lang="it-IT" sz="2000" b="1" dirty="0"/>
          </a:p>
          <a:p>
            <a:pPr algn="ctr"/>
            <a:r>
              <a:rPr lang="it-IT" sz="2000" dirty="0" err="1"/>
              <a:t>patient’s</a:t>
            </a:r>
            <a:r>
              <a:rPr lang="it-IT" sz="2000" dirty="0"/>
              <a:t> </a:t>
            </a:r>
            <a:r>
              <a:rPr lang="it-IT" sz="2000" dirty="0" err="1"/>
              <a:t>nerve</a:t>
            </a:r>
            <a:endParaRPr lang="it-IT" sz="2000" dirty="0"/>
          </a:p>
        </p:txBody>
      </p:sp>
      <p:sp>
        <p:nvSpPr>
          <p:cNvPr id="67" name="CasellaDiTesto 66"/>
          <p:cNvSpPr txBox="1"/>
          <p:nvPr/>
        </p:nvSpPr>
        <p:spPr>
          <a:xfrm>
            <a:off x="3045428" y="-12582"/>
            <a:ext cx="4551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Block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diagram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3" name="Segnaposto numero diapositiva 3"/>
          <p:cNvSpPr txBox="1">
            <a:spLocks/>
          </p:cNvSpPr>
          <p:nvPr/>
        </p:nvSpPr>
        <p:spPr>
          <a:xfrm>
            <a:off x="6918016" y="1490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E280DA-B14F-CC4F-BCB5-BD52643537A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80DA-B14F-CC4F-BCB5-BD52643537A5}" type="slidenum">
              <a:rPr lang="en-US" smtClean="0"/>
              <a:t>7</a:t>
            </a:fld>
            <a:endParaRPr lang="en-US"/>
          </a:p>
        </p:txBody>
      </p:sp>
      <p:sp>
        <p:nvSpPr>
          <p:cNvPr id="2" name="CasellaDiTesto 1"/>
          <p:cNvSpPr txBox="1"/>
          <p:nvPr/>
        </p:nvSpPr>
        <p:spPr>
          <a:xfrm>
            <a:off x="3706241" y="-67247"/>
            <a:ext cx="4669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638214" y="2806260"/>
            <a:ext cx="5754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hlinkClick r:id="rId2"/>
              </a:rPr>
              <a:t>Link to the video</a:t>
            </a:r>
            <a:endParaRPr lang="it-IT" sz="4000" dirty="0"/>
          </a:p>
        </p:txBody>
      </p:sp>
      <p:sp>
        <p:nvSpPr>
          <p:cNvPr id="6" name="Freccia a destra 5"/>
          <p:cNvSpPr/>
          <p:nvPr/>
        </p:nvSpPr>
        <p:spPr>
          <a:xfrm rot="5400000">
            <a:off x="3871779" y="1394420"/>
            <a:ext cx="993228" cy="110358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33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/>
          <p:cNvSpPr txBox="1"/>
          <p:nvPr/>
        </p:nvSpPr>
        <p:spPr>
          <a:xfrm>
            <a:off x="1306286" y="4119530"/>
            <a:ext cx="70230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 smtClean="0"/>
              <a:t>Questions</a:t>
            </a:r>
            <a:r>
              <a:rPr lang="en-US" sz="4000" u="sng" dirty="0"/>
              <a:t>?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Tommaso</a:t>
            </a:r>
            <a:r>
              <a:rPr lang="en-US" dirty="0"/>
              <a:t> </a:t>
            </a:r>
            <a:r>
              <a:rPr lang="en-US" dirty="0" err="1"/>
              <a:t>Chiarandini</a:t>
            </a:r>
            <a:r>
              <a:rPr lang="en-US" dirty="0"/>
              <a:t>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tommaso.chiarandini@mail.polimi.it </a:t>
            </a:r>
          </a:p>
          <a:p>
            <a:pPr algn="ctr"/>
            <a:r>
              <a:rPr lang="en-US" dirty="0" err="1"/>
              <a:t>Tommaso</a:t>
            </a:r>
            <a:r>
              <a:rPr lang="en-US" dirty="0"/>
              <a:t> </a:t>
            </a:r>
            <a:r>
              <a:rPr lang="en-US" dirty="0" err="1"/>
              <a:t>Ciceri</a:t>
            </a:r>
            <a:r>
              <a:rPr lang="en-US" dirty="0"/>
              <a:t>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tommaso.ciceri@mail.polimi.it</a:t>
            </a:r>
          </a:p>
          <a:p>
            <a:pPr algn="ctr"/>
            <a:r>
              <a:rPr lang="en-US" dirty="0"/>
              <a:t>Bianca Falcone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bianca.falcone@mail.polimi.it</a:t>
            </a:r>
          </a:p>
          <a:p>
            <a:pPr algn="ctr"/>
            <a:r>
              <a:rPr lang="en-US" dirty="0"/>
              <a:t>Virginia Galli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virginia.galli@mail.polimi.it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21" y="729796"/>
            <a:ext cx="3437032" cy="3437032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8101244" y="149232"/>
            <a:ext cx="1770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Team 9</a:t>
            </a:r>
          </a:p>
        </p:txBody>
      </p:sp>
    </p:spTree>
    <p:extLst>
      <p:ext uri="{BB962C8B-B14F-4D97-AF65-F5344CB8AC3E}">
        <p14:creationId xmlns:p14="http://schemas.microsoft.com/office/powerpoint/2010/main" val="34840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155</Words>
  <Application>Microsoft Office PowerPoint</Application>
  <PresentationFormat>Presentazione su schermo (4:3)</PresentationFormat>
  <Paragraphs>59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Helvetica Light</vt:lpstr>
      <vt:lpstr>Office Theme</vt:lpstr>
      <vt:lpstr>Master of Puppets  MoPs</vt:lpstr>
      <vt:lpstr>Introduction</vt:lpstr>
      <vt:lpstr>FES</vt:lpstr>
      <vt:lpstr>Ulnar nerve</vt:lpstr>
      <vt:lpstr>Hardware Setting</vt:lpstr>
      <vt:lpstr>Presentazione standard di PowerPoint</vt:lpstr>
      <vt:lpstr>Presentazione standard di PowerPoint</vt:lpstr>
      <vt:lpstr>Presentazione standard di PowerPoint</vt:lpstr>
    </vt:vector>
  </TitlesOfParts>
  <Company>Mediaservice snc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Alessandro A. Nacci</dc:title>
  <dc:creator>Alessandro Nacci</dc:creator>
  <cp:lastModifiedBy>Elisabetta Galli</cp:lastModifiedBy>
  <cp:revision>309</cp:revision>
  <cp:lastPrinted>2013-02-05T10:36:27Z</cp:lastPrinted>
  <dcterms:created xsi:type="dcterms:W3CDTF">2012-12-10T16:06:17Z</dcterms:created>
  <dcterms:modified xsi:type="dcterms:W3CDTF">2016-07-18T10:34:28Z</dcterms:modified>
</cp:coreProperties>
</file>